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8"/>
  </p:notesMasterIdLst>
  <p:sldIdLst>
    <p:sldId id="347" r:id="rId3"/>
    <p:sldId id="350" r:id="rId4"/>
    <p:sldId id="296" r:id="rId5"/>
    <p:sldId id="351" r:id="rId6"/>
    <p:sldId id="352" r:id="rId7"/>
    <p:sldId id="353" r:id="rId8"/>
    <p:sldId id="354" r:id="rId9"/>
    <p:sldId id="345" r:id="rId10"/>
    <p:sldId id="355" r:id="rId11"/>
    <p:sldId id="356" r:id="rId12"/>
    <p:sldId id="357" r:id="rId13"/>
    <p:sldId id="358" r:id="rId14"/>
    <p:sldId id="359" r:id="rId15"/>
    <p:sldId id="360"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15</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dirty="0">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68849"/>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.From Amit Kumar, we can know that people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A.don’t often write thank-you notes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B.feel happy writing thank-you letters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C.like to say thank you when they get help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“recipients” in paragraph 1 mean in Chinese?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求助者</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写信者</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收信</a:t>
            </a:r>
            <a:r>
              <a:rPr lang="zh-CN" altLang="zh-CN" sz="2800" smtClean="0">
                <a:solidFill>
                  <a:srgbClr val="000000"/>
                </a:solidFill>
                <a:latin typeface="Times New Roman" panose="02020603050405020304" pitchFamily="18" charset="0"/>
                <a:cs typeface="Times New Roman" panose="02020603050405020304" pitchFamily="18" charset="0"/>
              </a:rPr>
              <a:t>者</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463681" y="944231"/>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11034275" y="358776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66956"/>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.Why don’t people want to send thank-you notes?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they have few friends to write 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B.Because they worry about what to write.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C.Because they don’t want to say thank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is the best title for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A.Writing Thanks,Sharing Joy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 Ready to Help Others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C.Try to Make a Big Surprise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808475" y="86996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6096000" y="3130560"/>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02637"/>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seems that everybody tells lies—well, not big lies, but what we call “white lies”.Telling “white lies” isn’t really that bad.A survey shows that each person lies about seven times a day.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NEU-BZ-S92"/>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Lying to avoid arguments.People often lie to stop fights.For example, Paul doesn’t tell his parents that he is going to play basketball because he doesn’t think they will agree.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87504"/>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NEU-BZ-S92"/>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Lying to make someone feel good.Often we don’t tell the truth to make someone feel good.For example, your friend cooks dinner for you, but it doesn’t taste good.Do you say so?No!You probably say,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NEU-BZ-S92"/>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Giving false (</a:t>
            </a:r>
            <a:r>
              <a:rPr lang="zh-CN" altLang="zh-CN" sz="2800">
                <a:solidFill>
                  <a:srgbClr val="000000"/>
                </a:solidFill>
                <a:latin typeface="Times New Roman" panose="02020603050405020304" pitchFamily="18" charset="0"/>
                <a:cs typeface="Times New Roman" panose="02020603050405020304" pitchFamily="18" charset="0"/>
              </a:rPr>
              <a:t>虚假的</a:t>
            </a:r>
            <a:r>
              <a:rPr lang="en-US" altLang="zh-CN" sz="2800">
                <a:solidFill>
                  <a:srgbClr val="000000"/>
                </a:solidFill>
                <a:latin typeface="Times New Roman" panose="02020603050405020304" pitchFamily="18" charset="0"/>
                <a:cs typeface="Times New Roman" panose="02020603050405020304" pitchFamily="18" charset="0"/>
              </a:rPr>
              <a:t>) excuses.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example, someone invites you to a party.You think it will be boring, so you say you are busy.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NEU-BZ-S92"/>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Sometimes we don’t want to tell someone bad news.For example, you have just had a very bad day at work, but you don’t want to talk about it.So if someone asks you about your day, you just say everything was fine.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276739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93545"/>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A.Oh, it’s so delicious!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B.Lying to hide bad news.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C.It’s not good to tell “white lies”.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D.He tells a lie that he’s going to the library to study.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E.Here are some reasons why people tell “white lies”.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F.Sometimes people lie because they don’t want to do something.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789541"/>
            <a:ext cx="2095445"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EDAFB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33075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73830"/>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dirty="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344124"/>
            <a:ext cx="11430000" cy="177279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gar</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den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arti</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cle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e</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ven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par</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don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ea</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gle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cer</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tain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sof</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ten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ble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Bri</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tain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mid</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dle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hospi</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tal</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rea</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son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un</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cle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li</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sten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sin</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gle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se</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ven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noo</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dle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lit</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tle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of</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ten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ap</a:t>
            </a:r>
            <a:r>
              <a:rPr lang="en-US" altLang="zh-CN" sz="2800" u="sng" dirty="0" smtClean="0">
                <a:solidFill>
                  <a:srgbClr val="000000"/>
                </a:solidFill>
                <a:uFill>
                  <a:solidFill>
                    <a:srgbClr val="000000"/>
                  </a:solidFill>
                </a:uFill>
                <a:latin typeface="Times New Roman" panose="02020603050405020304" pitchFamily="18" charset="0"/>
                <a:cs typeface="Times New Roman" panose="02020603050405020304" pitchFamily="18" charset="0"/>
              </a:rPr>
              <a:t>ple</a:t>
            </a:r>
            <a:r>
              <a:rPr lang="en-US" altLang="zh-CN" sz="2800" dirty="0"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possi</a:t>
            </a:r>
            <a:r>
              <a:rPr lang="en-US" altLang="zh-CN" sz="2800" u="sng" dirty="0" smtClean="0">
                <a:solidFill>
                  <a:srgbClr val="000000"/>
                </a:solidFill>
                <a:uFill>
                  <a:solidFill>
                    <a:srgbClr val="000000"/>
                  </a:solidFill>
                </a:uFill>
                <a:latin typeface="Times New Roman" panose="02020603050405020304" pitchFamily="18" charset="0"/>
                <a:cs typeface="Times New Roman" panose="02020603050405020304" pitchFamily="18" charset="0"/>
              </a:rPr>
              <a:t>ble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per</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son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peo</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ple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cou</a:t>
            </a:r>
            <a:r>
              <a:rPr lang="en-US" altLang="zh-CN" sz="2800" u="sng" dirty="0">
                <a:solidFill>
                  <a:srgbClr val="000000"/>
                </a:solidFill>
                <a:uFill>
                  <a:solidFill>
                    <a:srgbClr val="000000"/>
                  </a:solidFill>
                </a:uFill>
                <a:latin typeface="Times New Roman" panose="02020603050405020304" pitchFamily="18" charset="0"/>
                <a:cs typeface="Times New Roman" panose="02020603050405020304" pitchFamily="18" charset="0"/>
              </a:rPr>
              <a:t>sin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81000" y="3106643"/>
            <a:ext cx="5691027" cy="3453253"/>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err="1">
                <a:solidFill>
                  <a:srgbClr val="000000"/>
                </a:solidFill>
                <a:latin typeface="Times New Roman" panose="02020603050405020304" pitchFamily="18" charset="0"/>
                <a:cs typeface="Times New Roman" panose="02020603050405020304" pitchFamily="18" charset="0"/>
              </a:rPr>
              <a:t>pl</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./-bl/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./-fn/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./-vn/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./-kl/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kern="100">
                <a:solidFill>
                  <a:srgbClr val="000000"/>
                </a:solidFill>
                <a:latin typeface="NEU-BZ-S92"/>
                <a:cs typeface="Times New Roman" panose="02020603050405020304" pitchFamily="18" charset="0"/>
              </a:rPr>
              <a:t>ɡ</a:t>
            </a:r>
            <a:r>
              <a:rPr lang="en-US" altLang="zh-CN" sz="2800">
                <a:solidFill>
                  <a:srgbClr val="000000"/>
                </a:solidFill>
                <a:latin typeface="Times New Roman" panose="02020603050405020304" pitchFamily="18" charset="0"/>
                <a:cs typeface="Times New Roman" panose="02020603050405020304" pitchFamily="18" charset="0"/>
              </a:rPr>
              <a:t>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7325474" y="3106642"/>
            <a:ext cx="4485526" cy="3453253"/>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./-sn/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./-zn/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./-tl/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./-dl/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11</a:t>
            </a:r>
            <a:r>
              <a:rPr lang="en-US" altLang="zh-CN" sz="2800">
                <a:solidFill>
                  <a:srgbClr val="000000"/>
                </a:solidFill>
                <a:latin typeface="Times New Roman" panose="02020603050405020304" pitchFamily="18" charset="0"/>
                <a:cs typeface="Times New Roman" panose="02020603050405020304" pitchFamily="18" charset="0"/>
              </a:rPr>
              <a:t>./-tn/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12</a:t>
            </a:r>
            <a:r>
              <a:rPr lang="en-US" altLang="zh-CN" sz="2800">
                <a:solidFill>
                  <a:srgbClr val="000000"/>
                </a:solidFill>
                <a:latin typeface="Times New Roman" panose="02020603050405020304" pitchFamily="18" charset="0"/>
                <a:cs typeface="Times New Roman" panose="02020603050405020304" pitchFamily="18" charset="0"/>
              </a:rPr>
              <a:t>./-dn/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1367406" y="3086740"/>
            <a:ext cx="227498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apple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people</a:t>
            </a:r>
            <a:endParaRPr lang="zh-CN" altLang="en-US" sz="2800"/>
          </a:p>
        </p:txBody>
      </p:sp>
      <p:sp>
        <p:nvSpPr>
          <p:cNvPr id="19" name="矩形 18"/>
          <p:cNvSpPr>
            <a:spLocks noChangeAspect="1"/>
          </p:cNvSpPr>
          <p:nvPr/>
        </p:nvSpPr>
        <p:spPr>
          <a:xfrm>
            <a:off x="1347997" y="3634104"/>
            <a:ext cx="231505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able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possible</a:t>
            </a:r>
            <a:endParaRPr lang="zh-CN" altLang="en-US" sz="2800"/>
          </a:p>
        </p:txBody>
      </p:sp>
      <p:sp>
        <p:nvSpPr>
          <p:cNvPr id="20" name="矩形 19"/>
          <p:cNvSpPr>
            <a:spLocks noChangeAspect="1"/>
          </p:cNvSpPr>
          <p:nvPr/>
        </p:nvSpPr>
        <p:spPr>
          <a:xfrm>
            <a:off x="1367406" y="4209429"/>
            <a:ext cx="215796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often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soften</a:t>
            </a:r>
            <a:endParaRPr lang="zh-CN" altLang="en-US" sz="2800"/>
          </a:p>
        </p:txBody>
      </p:sp>
      <p:sp>
        <p:nvSpPr>
          <p:cNvPr id="21" name="矩形 20"/>
          <p:cNvSpPr>
            <a:spLocks noChangeAspect="1"/>
          </p:cNvSpPr>
          <p:nvPr/>
        </p:nvSpPr>
        <p:spPr>
          <a:xfrm>
            <a:off x="1505091" y="4794269"/>
            <a:ext cx="203613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even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seven</a:t>
            </a:r>
            <a:endParaRPr lang="zh-CN" altLang="en-US" sz="2800"/>
          </a:p>
        </p:txBody>
      </p:sp>
      <p:sp>
        <p:nvSpPr>
          <p:cNvPr id="22" name="矩形 21"/>
          <p:cNvSpPr>
            <a:spLocks noChangeAspect="1"/>
          </p:cNvSpPr>
          <p:nvPr/>
        </p:nvSpPr>
        <p:spPr>
          <a:xfrm>
            <a:off x="1414911" y="5334979"/>
            <a:ext cx="2214068"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article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uncle</a:t>
            </a:r>
            <a:endParaRPr lang="zh-CN" altLang="en-US" sz="2800"/>
          </a:p>
        </p:txBody>
      </p:sp>
      <p:sp>
        <p:nvSpPr>
          <p:cNvPr id="23" name="矩形 22"/>
          <p:cNvSpPr>
            <a:spLocks noChangeAspect="1"/>
          </p:cNvSpPr>
          <p:nvPr/>
        </p:nvSpPr>
        <p:spPr>
          <a:xfrm>
            <a:off x="1428320" y="5855141"/>
            <a:ext cx="2214068"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eagle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single</a:t>
            </a:r>
            <a:endParaRPr lang="zh-CN" altLang="en-US" sz="2800"/>
          </a:p>
        </p:txBody>
      </p:sp>
      <p:sp>
        <p:nvSpPr>
          <p:cNvPr id="24" name="矩形 23"/>
          <p:cNvSpPr>
            <a:spLocks noChangeAspect="1"/>
          </p:cNvSpPr>
          <p:nvPr/>
        </p:nvSpPr>
        <p:spPr>
          <a:xfrm>
            <a:off x="8365087" y="3086740"/>
            <a:ext cx="227658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listen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person</a:t>
            </a:r>
            <a:endParaRPr lang="zh-CN" altLang="en-US" sz="2800"/>
          </a:p>
        </p:txBody>
      </p:sp>
      <p:sp>
        <p:nvSpPr>
          <p:cNvPr id="25" name="矩形 24"/>
          <p:cNvSpPr>
            <a:spLocks noChangeAspect="1"/>
          </p:cNvSpPr>
          <p:nvPr/>
        </p:nvSpPr>
        <p:spPr>
          <a:xfrm>
            <a:off x="8252073" y="3675200"/>
            <a:ext cx="241604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reason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cousin</a:t>
            </a:r>
            <a:endParaRPr lang="zh-CN" altLang="en-US" sz="2800"/>
          </a:p>
        </p:txBody>
      </p:sp>
      <p:sp>
        <p:nvSpPr>
          <p:cNvPr id="26" name="矩形 25"/>
          <p:cNvSpPr>
            <a:spLocks noChangeAspect="1"/>
          </p:cNvSpPr>
          <p:nvPr/>
        </p:nvSpPr>
        <p:spPr>
          <a:xfrm>
            <a:off x="8295356" y="4197446"/>
            <a:ext cx="241604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hospital</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little</a:t>
            </a:r>
            <a:endParaRPr lang="zh-CN" altLang="en-US" sz="2800"/>
          </a:p>
        </p:txBody>
      </p:sp>
      <p:sp>
        <p:nvSpPr>
          <p:cNvPr id="27" name="矩形 26"/>
          <p:cNvSpPr>
            <a:spLocks noChangeAspect="1"/>
          </p:cNvSpPr>
          <p:nvPr/>
        </p:nvSpPr>
        <p:spPr>
          <a:xfrm>
            <a:off x="8423802" y="4782930"/>
            <a:ext cx="251543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middle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noodle</a:t>
            </a:r>
            <a:endParaRPr lang="zh-CN" altLang="en-US" sz="2800"/>
          </a:p>
        </p:txBody>
      </p:sp>
      <p:sp>
        <p:nvSpPr>
          <p:cNvPr id="28" name="矩形 27"/>
          <p:cNvSpPr>
            <a:spLocks noChangeAspect="1"/>
          </p:cNvSpPr>
          <p:nvPr/>
        </p:nvSpPr>
        <p:spPr>
          <a:xfrm>
            <a:off x="8401817" y="5334979"/>
            <a:ext cx="251543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certain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Britain</a:t>
            </a:r>
            <a:endParaRPr lang="zh-CN" altLang="en-US" sz="2800"/>
          </a:p>
        </p:txBody>
      </p:sp>
      <p:sp>
        <p:nvSpPr>
          <p:cNvPr id="29" name="矩形 28"/>
          <p:cNvSpPr>
            <a:spLocks noChangeAspect="1"/>
          </p:cNvSpPr>
          <p:nvPr/>
        </p:nvSpPr>
        <p:spPr>
          <a:xfrm>
            <a:off x="8510214" y="5846281"/>
            <a:ext cx="251703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garden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pardon</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randombar(horizontal)">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randombar(horizontal)">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randombar(horizontal)">
                                      <p:cBhvr>
                                        <p:cTn id="40" dur="500"/>
                                        <p:tgtEl>
                                          <p:spTgt spid="23"/>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randombar(horizont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randombar(horizontal)">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500"/>
                                        <p:tgtEl>
                                          <p:spTgt spid="26"/>
                                        </p:tgtEl>
                                      </p:cBhvr>
                                    </p:animEffect>
                                  </p:childTnLst>
                                </p:cTn>
                              </p:par>
                            </p:childTnLst>
                          </p:cTn>
                        </p:par>
                      </p:childTnLst>
                    </p:cTn>
                  </p:par>
                  <p:par>
                    <p:cTn id="56" fill="hold">
                      <p:stCondLst>
                        <p:cond delay="indefinite"/>
                      </p:stCondLst>
                      <p:childTnLst>
                        <p:par>
                          <p:cTn id="57" fill="hold">
                            <p:stCondLst>
                              <p:cond delay="0"/>
                            </p:stCondLst>
                            <p:childTnLst>
                              <p:par>
                                <p:cTn id="58" presetID="14" presetClass="entr" presetSubtype="10" fill="hold" grpId="0" nodeType="click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randombar(horizontal)">
                                      <p:cBhvr>
                                        <p:cTn id="60" dur="500"/>
                                        <p:tgtEl>
                                          <p:spTgt spid="27"/>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randombar(horizontal)">
                                      <p:cBhvr>
                                        <p:cTn id="65" dur="500"/>
                                        <p:tgtEl>
                                          <p:spTgt spid="28"/>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48524"/>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very important when working in a team.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“No Smoking”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on the wall reminds us not to smoke.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.Our school invited a famous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teach us how to improve English pronunciation.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will participate in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本地的</a:t>
            </a:r>
            <a:r>
              <a:rPr lang="en-US" altLang="zh-CN" sz="2800">
                <a:solidFill>
                  <a:srgbClr val="000000"/>
                </a:solidFill>
                <a:latin typeface="Times New Roman" panose="02020603050405020304" pitchFamily="18" charset="0"/>
                <a:cs typeface="Times New Roman" panose="02020603050405020304" pitchFamily="18" charset="0"/>
              </a:rPr>
              <a:t>) community environmental activity this weekend.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drama club members conduct(</a:t>
            </a:r>
            <a:r>
              <a:rPr lang="zh-CN" altLang="zh-CN" sz="2800">
                <a:solidFill>
                  <a:srgbClr val="000000"/>
                </a:solidFill>
                <a:latin typeface="Times New Roman" panose="02020603050405020304" pitchFamily="18" charset="0"/>
                <a:cs typeface="Times New Roman" panose="02020603050405020304" pitchFamily="18" charset="0"/>
              </a:rPr>
              <a:t>进行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排练</a:t>
            </a:r>
            <a:r>
              <a:rPr lang="en-US" altLang="zh-CN" sz="2800">
                <a:solidFill>
                  <a:srgbClr val="000000"/>
                </a:solidFill>
                <a:latin typeface="Times New Roman" panose="02020603050405020304" pitchFamily="18" charset="0"/>
                <a:cs typeface="Times New Roman" panose="02020603050405020304" pitchFamily="18" charset="0"/>
              </a:rPr>
              <a:t>) in the hall every day after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35891" y="1103828"/>
            <a:ext cx="249459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Communication</a:t>
            </a:r>
            <a:endParaRPr lang="zh-CN" altLang="en-US" sz="2800"/>
          </a:p>
        </p:txBody>
      </p:sp>
      <p:sp>
        <p:nvSpPr>
          <p:cNvPr id="4" name="矩形 3"/>
          <p:cNvSpPr>
            <a:spLocks noChangeAspect="1"/>
          </p:cNvSpPr>
          <p:nvPr/>
        </p:nvSpPr>
        <p:spPr>
          <a:xfrm>
            <a:off x="3985376" y="1594227"/>
            <a:ext cx="78258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sign</a:t>
            </a:r>
            <a:endParaRPr lang="zh-CN" altLang="en-US" sz="2800"/>
          </a:p>
        </p:txBody>
      </p:sp>
      <p:sp>
        <p:nvSpPr>
          <p:cNvPr id="5" name="矩形 4"/>
          <p:cNvSpPr>
            <a:spLocks noChangeAspect="1"/>
          </p:cNvSpPr>
          <p:nvPr/>
        </p:nvSpPr>
        <p:spPr>
          <a:xfrm>
            <a:off x="5187453" y="2166820"/>
            <a:ext cx="127951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speaker</a:t>
            </a:r>
            <a:endParaRPr lang="zh-CN" altLang="en-US" sz="2800"/>
          </a:p>
        </p:txBody>
      </p:sp>
      <p:sp>
        <p:nvSpPr>
          <p:cNvPr id="6" name="矩形 5"/>
          <p:cNvSpPr>
            <a:spLocks noChangeAspect="1"/>
          </p:cNvSpPr>
          <p:nvPr/>
        </p:nvSpPr>
        <p:spPr>
          <a:xfrm>
            <a:off x="4663471" y="3351935"/>
            <a:ext cx="127951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local</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6810770" y="4461544"/>
            <a:ext cx="161775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rehearsals</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2297"/>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你下午两点半能来接我吗</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我三点有一场足球比赛。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 you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t>
            </a:r>
            <a:r>
              <a:rPr lang="en-US" altLang="zh-CN" sz="2800">
                <a:solidFill>
                  <a:srgbClr val="000000"/>
                </a:solidFill>
                <a:latin typeface="Times New Roman" panose="02020603050405020304" pitchFamily="18" charset="0"/>
                <a:cs typeface="Times New Roman" panose="02020603050405020304" pitchFamily="18" charset="0"/>
              </a:rPr>
              <a:t>2:30 p.m.?I have a soccer match at 3:00 p.m.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如果天气好的话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我们计划在周末去公园野餐。</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plan to have a picnic in the park on the weekend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 ______ ______</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我打算在暑假期间学习游泳</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因为我想成为一个更好的游泳者。</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am going to learn swimming during the summer vacation because I want to be a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他每天早上六点半起床</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然后去跑步。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gets up at 6:30 a.m.every morning and then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099070" y="1261144"/>
            <a:ext cx="411202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pick </a:t>
            </a:r>
            <a:r>
              <a:rPr lang="en-US" altLang="zh-CN" sz="2800" smtClean="0">
                <a:solidFill>
                  <a:srgbClr val="FF0000"/>
                </a:solidFill>
                <a:latin typeface="Times New Roman" panose="02020603050405020304" pitchFamily="18" charset="0"/>
              </a:rPr>
              <a:t>            me               up</a:t>
            </a:r>
            <a:endParaRPr lang="zh-CN" altLang="en-US" sz="2800"/>
          </a:p>
        </p:txBody>
      </p:sp>
      <p:sp>
        <p:nvSpPr>
          <p:cNvPr id="4" name="矩形 3"/>
          <p:cNvSpPr>
            <a:spLocks noChangeAspect="1"/>
          </p:cNvSpPr>
          <p:nvPr/>
        </p:nvSpPr>
        <p:spPr>
          <a:xfrm>
            <a:off x="8334770" y="2980310"/>
            <a:ext cx="2837059"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if </a:t>
            </a:r>
            <a:r>
              <a:rPr lang="en-US" altLang="zh-CN" sz="2800" smtClean="0">
                <a:solidFill>
                  <a:srgbClr val="FF0000"/>
                </a:solidFill>
                <a:latin typeface="Times New Roman" panose="02020603050405020304" pitchFamily="18" charset="0"/>
              </a:rPr>
              <a:t>        it’s       fine</a:t>
            </a:r>
            <a:endParaRPr lang="zh-CN" altLang="en-US" sz="2800"/>
          </a:p>
        </p:txBody>
      </p:sp>
      <p:sp>
        <p:nvSpPr>
          <p:cNvPr id="5" name="矩形 4"/>
          <p:cNvSpPr>
            <a:spLocks noChangeAspect="1"/>
          </p:cNvSpPr>
          <p:nvPr/>
        </p:nvSpPr>
        <p:spPr>
          <a:xfrm>
            <a:off x="1318022" y="4656710"/>
            <a:ext cx="31438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better </a:t>
            </a:r>
            <a:r>
              <a:rPr lang="en-US" altLang="zh-CN" sz="2800" smtClean="0">
                <a:solidFill>
                  <a:srgbClr val="FF0000"/>
                </a:solidFill>
                <a:latin typeface="Times New Roman" panose="02020603050405020304" pitchFamily="18" charset="0"/>
              </a:rPr>
              <a:t>        swimmer</a:t>
            </a:r>
            <a:endParaRPr lang="zh-CN" altLang="en-US" sz="2800"/>
          </a:p>
        </p:txBody>
      </p:sp>
      <p:sp>
        <p:nvSpPr>
          <p:cNvPr id="6" name="矩形 5"/>
          <p:cNvSpPr>
            <a:spLocks noChangeAspect="1"/>
          </p:cNvSpPr>
          <p:nvPr/>
        </p:nvSpPr>
        <p:spPr>
          <a:xfrm>
            <a:off x="7704340" y="5660010"/>
            <a:ext cx="26773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goes </a:t>
            </a:r>
            <a:r>
              <a:rPr lang="en-US" altLang="zh-CN" sz="2800" smtClean="0">
                <a:solidFill>
                  <a:srgbClr val="FF0000"/>
                </a:solidFill>
                <a:latin typeface="Times New Roman" panose="02020603050405020304" pitchFamily="18" charset="0"/>
              </a:rPr>
              <a:t>       running</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2685"/>
            <a:ext cx="11430000" cy="5693866"/>
          </a:xfrm>
          <a:prstGeom prst="rect">
            <a:avLst/>
          </a:prstGeom>
        </p:spPr>
        <p:txBody>
          <a:bodyPr>
            <a:spAutoFit/>
          </a:bodyPr>
          <a:lstStyle/>
          <a:p>
            <a:pPr>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zh-CN" altLang="zh-CN" sz="2600">
                <a:solidFill>
                  <a:srgbClr val="000000"/>
                </a:solidFill>
                <a:latin typeface="Times New Roman" panose="02020603050405020304" pitchFamily="18" charset="0"/>
                <a:cs typeface="Times New Roman" panose="02020603050405020304" pitchFamily="18" charset="0"/>
              </a:rPr>
              <a:t>阅读下面的对话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根据上下文</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使句意完整、符合逻辑。</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其中有两项为多余选项</a:t>
            </a:r>
            <a:r>
              <a:rPr lang="en-US" altLang="zh-CN" sz="2600">
                <a:solidFill>
                  <a:srgbClr val="000000"/>
                </a:solidFill>
                <a:latin typeface="Times New Roman" panose="02020603050405020304" pitchFamily="18" charset="0"/>
                <a:cs typeface="Times New Roman" panose="02020603050405020304" pitchFamily="18" charset="0"/>
              </a:rPr>
              <a:t>)</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A:Hi, Gina!</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B:No, I think I’ll stay at home.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A:Why?</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B:Yeah, I know.But my sister won’t go and I don’t want to go alone.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B:That sounds good.How will you get to Lisa’s home?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A:I plan to take the bus.</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Why don’t you take a taxi?</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A:Because taking a taxi is not cheap.</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B:We can take a taxi together and share the fare (</a:t>
            </a:r>
            <a:r>
              <a:rPr lang="zh-CN" altLang="zh-CN" sz="2600">
                <a:solidFill>
                  <a:srgbClr val="000000"/>
                </a:solidFill>
                <a:latin typeface="Times New Roman" panose="02020603050405020304" pitchFamily="18" charset="0"/>
                <a:cs typeface="Times New Roman" panose="02020603050405020304" pitchFamily="18" charset="0"/>
              </a:rPr>
              <a:t>费用</a:t>
            </a:r>
            <a:r>
              <a:rPr lang="en-US" altLang="zh-CN" sz="2600">
                <a:solidFill>
                  <a:srgbClr val="000000"/>
                </a:solidFill>
                <a:latin typeface="Times New Roman" panose="02020603050405020304" pitchFamily="18" charset="0"/>
                <a:cs typeface="Times New Roman" panose="02020603050405020304" pitchFamily="18" charset="0"/>
              </a:rPr>
              <a:t>).</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76811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92920"/>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A.If you don’t go, you’ll be sorry.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B.What do you think I should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C.Will you go to Lisa’s party this Sunday?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D.That’s a good idea.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E.Should I ask my sister?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F.Well, you can go with 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G.If you take the bus, you’ll be late.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025798"/>
            <a:ext cx="2135521"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CAFGD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628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a friend helps us a lot, writing a thank-you note is a nice thing to do—but very few people actually do it.Amit Kumar from the University of Texas says, “People don’t thank others often.” Why do people hesitate (</a:t>
            </a:r>
            <a:r>
              <a:rPr lang="zh-CN" altLang="zh-CN" sz="2800">
                <a:solidFill>
                  <a:srgbClr val="000000"/>
                </a:solidFill>
                <a:latin typeface="Times New Roman" panose="02020603050405020304" pitchFamily="18" charset="0"/>
                <a:cs typeface="Times New Roman" panose="02020603050405020304" pitchFamily="18" charset="0"/>
              </a:rPr>
              <a:t>犹豫</a:t>
            </a:r>
            <a:r>
              <a:rPr lang="en-US" altLang="zh-CN" sz="2800">
                <a:solidFill>
                  <a:srgbClr val="000000"/>
                </a:solidFill>
                <a:latin typeface="Times New Roman" panose="02020603050405020304" pitchFamily="18" charset="0"/>
                <a:cs typeface="Times New Roman" panose="02020603050405020304" pitchFamily="18" charset="0"/>
              </a:rPr>
              <a:t>)?And how do people feel when they get a thank-you note?Kumar’s team told students to email thank-you notes to someone.Then they asked both the writers and 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recipients</a:t>
            </a:r>
            <a:r>
              <a:rPr lang="en-US" altLang="zh-CN" sz="2800">
                <a:solidFill>
                  <a:srgbClr val="000000"/>
                </a:solidFill>
                <a:latin typeface="Times New Roman" panose="02020603050405020304" pitchFamily="18" charset="0"/>
                <a:cs typeface="Times New Roman" panose="02020603050405020304" pitchFamily="18" charset="0"/>
              </a:rPr>
              <a:t> how they felt.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40367"/>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found that writers didn’t like sending notes because they thought too much about them.They worried about finding the right words.But people who received the notes really liked them.One receiver said, “When you get a note, you can feel its warmth.”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writers thought receivers might feel shy about getting a thank-you note, but Kumar said that was wrong:“Receivers felt truly happy, not uncomfortable at all.” He added,“If people knew a simple thank-you note could make others feel so good, they’d write them more.Small changes in daily life—like sending thank-you notes—can change how we treat people.Start with this!”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498</TotalTime>
  <Words>780</Words>
  <Application>Microsoft Office PowerPoint</Application>
  <PresentationFormat>宽屏</PresentationFormat>
  <Paragraphs>119</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2025-09-15T05:31:22Z</dcterms:modified>
</cp:coreProperties>
</file>